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B4C862D-A368-4117-9C53-46F6EA3FF0D1}" type="datetimeFigureOut">
              <a:rPr lang="ru-RU" smtClean="0"/>
              <a:pPr/>
              <a:t>01.06.2015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BFE3B35-7E31-4613-B0F2-02DC4494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36912"/>
            <a:ext cx="6400800" cy="1752600"/>
          </a:xfrm>
        </p:spPr>
        <p:txBody>
          <a:bodyPr>
            <a:normAutofit/>
          </a:bodyPr>
          <a:lstStyle/>
          <a:p>
            <a:pPr marR="325755">
              <a:lnSpc>
                <a:spcPct val="115000"/>
              </a:lnSpc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Боевой путь </a:t>
            </a:r>
          </a:p>
          <a:p>
            <a:pPr marR="325755">
              <a:lnSpc>
                <a:spcPct val="115000"/>
              </a:lnSpc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Федин Василия Захаровича, </a:t>
            </a:r>
          </a:p>
          <a:p>
            <a:pPr marR="325755">
              <a:lnSpc>
                <a:spcPct val="115000"/>
              </a:lnSpc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как образец мужества и  героизма</a:t>
            </a:r>
            <a:r>
              <a:rPr lang="ru-RU" sz="1400" b="1" dirty="0" smtClean="0">
                <a:solidFill>
                  <a:schemeClr val="tx1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советского офицера</a:t>
            </a:r>
          </a:p>
          <a:p>
            <a:pPr algn="r"/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 fontScale="90000"/>
          </a:bodyPr>
          <a:lstStyle/>
          <a:p>
            <a:pPr marL="450215" marR="719455">
              <a:lnSpc>
                <a:spcPct val="115000"/>
              </a:lnSpc>
            </a:pP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6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  <a:cs typeface="Times New Roman"/>
              </a:rPr>
            </a:b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Краевой конкурс 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«Проектная деятельность при изучении </a:t>
            </a:r>
            <a:r>
              <a:rPr lang="ru-RU" sz="1200" b="1" dirty="0" smtClean="0">
                <a:ea typeface="Calibri"/>
                <a:cs typeface="Times New Roman"/>
              </a:rPr>
              <a:t/>
            </a:r>
            <a:br>
              <a:rPr lang="ru-RU" sz="1200" b="1" dirty="0" smtClean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Times New Roman"/>
                <a:cs typeface="Times New Roman"/>
              </a:rPr>
              <a:t>обществоведческих дисциплин»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Краснодарский край, </a:t>
            </a:r>
            <a:r>
              <a:rPr lang="ru-RU" sz="1200" b="1" dirty="0" err="1" smtClean="0">
                <a:effectLst/>
                <a:latin typeface="Times New Roman"/>
                <a:ea typeface="Calibri"/>
                <a:cs typeface="Times New Roman"/>
              </a:rPr>
              <a:t>Брюховецкий</a:t>
            </a: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 район, ст. Брюховецкая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Муниципальное бюджетное общеобразовательное учреждение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средняя общеобразовательная школа №1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станицы Брюховецкой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муниципального образования </a:t>
            </a:r>
            <a:r>
              <a:rPr lang="ru-RU" sz="1200" b="1" dirty="0" err="1" smtClean="0">
                <a:effectLst/>
                <a:latin typeface="Times New Roman"/>
                <a:ea typeface="Calibri"/>
                <a:cs typeface="Times New Roman"/>
              </a:rPr>
              <a:t>Брюховецкий</a:t>
            </a: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 район</a:t>
            </a:r>
            <a:r>
              <a:rPr lang="ru-RU" sz="1200" b="1" dirty="0">
                <a:ea typeface="Calibri"/>
                <a:cs typeface="Times New Roman"/>
              </a:rPr>
              <a:t/>
            </a:r>
            <a:br>
              <a:rPr lang="ru-RU" sz="1200" b="1" dirty="0">
                <a:ea typeface="Calibri"/>
                <a:cs typeface="Times New Roman"/>
              </a:rPr>
            </a:br>
            <a:endParaRPr lang="ru-RU" sz="1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077072"/>
            <a:ext cx="5544615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5755"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err="1" smtClean="0">
                <a:effectLst/>
                <a:latin typeface="Times New Roman"/>
                <a:ea typeface="Calibri"/>
                <a:cs typeface="Times New Roman"/>
              </a:rPr>
              <a:t>Гайдабура</a:t>
            </a: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 Елена ученица 11  класс «А»</a:t>
            </a:r>
            <a:endParaRPr lang="ru-RU" sz="1400" dirty="0">
              <a:ea typeface="Calibri"/>
              <a:cs typeface="Times New Roman"/>
            </a:endParaRPr>
          </a:p>
          <a:p>
            <a:pPr marR="325755"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Calibri"/>
                <a:cs typeface="Times New Roman"/>
              </a:rPr>
              <a:t>Научный руководитель: Ткачёва Татьяна Александровна,</a:t>
            </a:r>
            <a:endParaRPr lang="ru-RU" sz="1400" dirty="0">
              <a:ea typeface="Calibri"/>
              <a:cs typeface="Times New Roman"/>
            </a:endParaRPr>
          </a:p>
          <a:p>
            <a:pPr marR="325755" algn="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учитель истории и обществознания муниципального бюджетного общеобразовательного учреждения</a:t>
            </a:r>
            <a:endParaRPr lang="ru-RU" sz="1400" dirty="0">
              <a:ea typeface="Calibri"/>
              <a:cs typeface="Times New Roman"/>
            </a:endParaRPr>
          </a:p>
          <a:p>
            <a:pPr marR="325755" algn="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средней общеобразовательной школы №1ст. Брюховецкая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01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8064896" cy="532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Аннотация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  <a:cs typeface="Times New Roman"/>
              </a:rPr>
              <a:t>Целью исследования: </a:t>
            </a:r>
            <a:r>
              <a:rPr lang="ru-RU" sz="1400" i="1" dirty="0" smtClean="0">
                <a:effectLst/>
                <a:latin typeface="Times New Roman"/>
                <a:ea typeface="Times New Roman"/>
                <a:cs typeface="Times New Roman"/>
              </a:rPr>
              <a:t>проследить </a:t>
            </a:r>
            <a:r>
              <a:rPr lang="ru-RU" sz="1400" i="1" dirty="0" smtClean="0">
                <a:effectLst/>
                <a:latin typeface="Times New Roman"/>
                <a:ea typeface="Calibri"/>
                <a:cs typeface="Times New Roman"/>
              </a:rPr>
              <a:t>боевой путь Федин Василия Захаровича, как образец мужества и героизма   советского офицера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1400" b="1" dirty="0" smtClean="0">
                <a:effectLst/>
                <a:latin typeface="Times New Roman"/>
                <a:ea typeface="Times New Roman"/>
                <a:cs typeface="Times New Roman"/>
              </a:rPr>
              <a:t>Исходя из поставленной цели, необходимо решить следующие задачи: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  <a:tab pos="342900" algn="l"/>
              </a:tabLst>
            </a:pPr>
            <a:r>
              <a:rPr lang="ru-RU" sz="1400" i="1" dirty="0" smtClean="0">
                <a:effectLst/>
                <a:latin typeface="Times New Roman"/>
                <a:ea typeface="Times New Roman"/>
                <a:cs typeface="Times New Roman"/>
              </a:rPr>
              <a:t>узнать биографические данные Федин Василия Захаровича до  Великой Отечественной войны;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i="1" dirty="0" smtClean="0">
                <a:effectLst/>
                <a:latin typeface="Times New Roman"/>
                <a:ea typeface="Times New Roman"/>
                <a:cs typeface="Times New Roman"/>
              </a:rPr>
              <a:t>восстановить боевые события, за которые Василия Захаровича был награжден орденами и медалями;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i="1" dirty="0" smtClean="0">
                <a:effectLst/>
                <a:latin typeface="Times New Roman"/>
                <a:ea typeface="Times New Roman"/>
                <a:cs typeface="Times New Roman"/>
              </a:rPr>
              <a:t>предоставить документальные подтверждения описываемых в работе событий.</a:t>
            </a:r>
            <a:endParaRPr lang="ru-RU" sz="1400" dirty="0">
              <a:ea typeface="Calibri"/>
              <a:cs typeface="Times New Roman"/>
            </a:endParaRPr>
          </a:p>
          <a:p>
            <a:pPr marR="325755">
              <a:lnSpc>
                <a:spcPct val="115000"/>
              </a:lnSpc>
              <a:spcAft>
                <a:spcPts val="60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  <a:cs typeface="Times New Roman"/>
              </a:rPr>
              <a:t>        Гипотеза:</a:t>
            </a: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 успех боевой операции зависит от личного мужества и отваги каждого солдата и офицера.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/>
                <a:ea typeface="Times New Roman"/>
                <a:cs typeface="Times New Roman"/>
              </a:rPr>
              <a:t>Методы исследования: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AutoNum type="arabicPeriod"/>
              <a:tabLst>
                <a:tab pos="454025" algn="l"/>
              </a:tabLst>
            </a:pPr>
            <a:r>
              <a:rPr lang="ru-RU" sz="1400" spc="-55" dirty="0" smtClean="0">
                <a:effectLst/>
                <a:latin typeface="Times New Roman"/>
                <a:ea typeface="Times New Roman"/>
                <a:cs typeface="Times New Roman"/>
              </a:rPr>
              <a:t>Сбор информации путём опроса родственников.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AutoNum type="arabicPeriod"/>
              <a:tabLst>
                <a:tab pos="454025" algn="l"/>
              </a:tabLst>
            </a:pPr>
            <a:r>
              <a:rPr lang="ru-RU" sz="1400" spc="-50" dirty="0" smtClean="0">
                <a:effectLst/>
                <a:latin typeface="Times New Roman"/>
                <a:ea typeface="Times New Roman"/>
                <a:cs typeface="Times New Roman"/>
              </a:rPr>
              <a:t>Поиск документальных источников в семейном архиве.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AutoNum type="arabicPeriod"/>
              <a:tabLst>
                <a:tab pos="454025" algn="l"/>
              </a:tabLst>
            </a:pPr>
            <a:r>
              <a:rPr lang="ru-RU" sz="1400" spc="-55" dirty="0" smtClean="0">
                <a:effectLst/>
                <a:latin typeface="Times New Roman"/>
                <a:ea typeface="Times New Roman"/>
                <a:cs typeface="Times New Roman"/>
              </a:rPr>
              <a:t>Анализ полученных фактов и информации.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AutoNum type="arabicPeriod"/>
              <a:tabLst>
                <a:tab pos="454025" algn="l"/>
              </a:tabLst>
            </a:pPr>
            <a:r>
              <a:rPr lang="ru-RU" sz="1400" spc="-55" dirty="0" smtClean="0">
                <a:effectLst/>
                <a:latin typeface="Times New Roman"/>
                <a:ea typeface="Times New Roman"/>
                <a:cs typeface="Times New Roman"/>
              </a:rPr>
              <a:t>Изучение литературы по истории России.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spc="-45" dirty="0" smtClean="0">
                <a:effectLst/>
                <a:latin typeface="Times New Roman"/>
                <a:ea typeface="Times New Roman"/>
                <a:cs typeface="Times New Roman"/>
              </a:rPr>
              <a:t>Сроки реализации проекта</a:t>
            </a:r>
            <a:r>
              <a:rPr lang="ru-RU" sz="1400" spc="-45" dirty="0" smtClean="0">
                <a:effectLst/>
                <a:latin typeface="Times New Roman"/>
                <a:ea typeface="Times New Roman"/>
                <a:cs typeface="Times New Roman"/>
              </a:rPr>
              <a:t> - 2013- 2015 гг.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99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87613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Р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одился в ст.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Переясловской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>18 марта 1913 года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, в многодетной семье.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3468" y="1318069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В составе</a:t>
            </a:r>
            <a:r>
              <a:rPr lang="ru-RU" dirty="0" smtClean="0">
                <a:effectLst/>
                <a:latin typeface="Times New Roman"/>
                <a:ea typeface="Calibri"/>
              </a:rPr>
              <a:t> 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69 морской стрелковой дивизии   </a:t>
            </a:r>
            <a:r>
              <a:rPr lang="ru-RU" dirty="0" smtClean="0">
                <a:effectLst/>
                <a:latin typeface="Times New Roman"/>
                <a:ea typeface="Calibri"/>
              </a:rPr>
              <a:t>4-го стрелкового корпуса 7- й армии Карельского фронта,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он участвовал в </a:t>
            </a:r>
            <a:r>
              <a:rPr lang="ru-RU" dirty="0" err="1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Свирско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 - Петрозаводской наступательной </a:t>
            </a:r>
            <a:r>
              <a:rPr lang="ru-RU" dirty="0" smtClean="0">
                <a:effectLst/>
                <a:latin typeface="Times New Roman"/>
                <a:ea typeface="Calibri"/>
              </a:rPr>
              <a:t>операции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. </a:t>
            </a:r>
            <a:r>
              <a:rPr lang="ru-RU" dirty="0" smtClean="0">
                <a:effectLst/>
                <a:latin typeface="Times New Roman"/>
                <a:ea typeface="Calibri"/>
              </a:rPr>
              <a:t>За мужество и стойкость в бою он был представлен к медали «За отвагу», но Военным Советом Армии было принято решение наградить его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орденом «Красной Звезды»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Документы\Кузнецова\Федин2\2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0974" y="2795397"/>
            <a:ext cx="226810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403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8705"/>
            <a:ext cx="8136904" cy="1027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объявлена благодарность приказам Верховного Главнокомандующего 24. 06. 1944 года за прорыв сильно укрепленной обороны финнов на южном берегу реки Свирь и освобождение города Свирьстрой.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56684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effectLst/>
              <a:latin typeface="Times New Roman"/>
              <a:ea typeface="Calibri"/>
            </a:endParaRP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- участвует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Петсанто-Киркенесской</a:t>
            </a:r>
            <a:r>
              <a:rPr lang="ru-RU" dirty="0" smtClean="0">
                <a:effectLst/>
                <a:latin typeface="Times New Roman"/>
                <a:ea typeface="Calibri"/>
              </a:rPr>
              <a:t> операции, в освобождении Печенеги. 22.10.1944 года участвует в освобождении поселка Никель, после чего в составе бригады переходит государственную границу с Норвегией, где на Норвежской территории принимает активное участие  в освобождении советских заключенных из концентрационного лагеря.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967335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ru-RU" dirty="0" smtClean="0">
              <a:effectLst/>
              <a:latin typeface="Times New Roman"/>
              <a:ea typeface="Calibri"/>
            </a:endParaRPr>
          </a:p>
          <a:p>
            <a:pPr marL="285750" indent="-285750">
              <a:buFontTx/>
              <a:buChar char="-"/>
            </a:pPr>
            <a:endParaRPr lang="ru-RU" dirty="0">
              <a:latin typeface="Times New Roman"/>
              <a:ea typeface="Calibri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effectLst/>
                <a:latin typeface="Times New Roman"/>
                <a:ea typeface="Calibri"/>
              </a:rPr>
              <a:t>5 декабря 1944 года указом </a:t>
            </a: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Верховного Совета СССР  он был  </a:t>
            </a: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награждён медалью </a:t>
            </a:r>
          </a:p>
          <a:p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«За Оборону Советского Заполярья»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User\Desktop\Кузнецова\Федин2\img15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89513"/>
            <a:ext cx="3384376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2815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724453"/>
            <a:ext cx="241458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06357" y="724453"/>
            <a:ext cx="5760640" cy="228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Кроме того, </a:t>
            </a:r>
            <a:r>
              <a:rPr lang="ru-RU" sz="16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объявлены благодарности </a:t>
            </a: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приказами </a:t>
            </a:r>
          </a:p>
          <a:p>
            <a:pPr algn="just">
              <a:lnSpc>
                <a:spcPct val="115000"/>
              </a:lnSpc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Верховного Главнокомандующего: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15. 10. 1944г. За овладение городом </a:t>
            </a:r>
            <a:r>
              <a:rPr lang="ru-RU" sz="1600" dirty="0" err="1" smtClean="0">
                <a:effectLst/>
                <a:latin typeface="Times New Roman"/>
                <a:ea typeface="Calibri"/>
                <a:cs typeface="Times New Roman"/>
              </a:rPr>
              <a:t>Петсато</a:t>
            </a: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 (Печенега)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23. 10. 1944г. За освобождение никелевых рудников, города Никель, населенных пунктов </a:t>
            </a:r>
            <a:r>
              <a:rPr lang="ru-RU" sz="1600" dirty="0" err="1" smtClean="0">
                <a:effectLst/>
                <a:latin typeface="Times New Roman"/>
                <a:ea typeface="Calibri"/>
                <a:cs typeface="Times New Roman"/>
              </a:rPr>
              <a:t>Ахмалахти</a:t>
            </a: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 и </a:t>
            </a:r>
            <a:r>
              <a:rPr lang="ru-RU" sz="1600" dirty="0" err="1" smtClean="0">
                <a:effectLst/>
                <a:latin typeface="Times New Roman"/>
                <a:ea typeface="Calibri"/>
                <a:cs typeface="Times New Roman"/>
              </a:rPr>
              <a:t>Салмиярве</a:t>
            </a: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05. 10. 1944г. За овладение городом </a:t>
            </a:r>
            <a:r>
              <a:rPr lang="ru-RU" sz="1600" dirty="0" err="1" smtClean="0">
                <a:effectLst/>
                <a:latin typeface="Times New Roman"/>
                <a:ea typeface="Calibri"/>
                <a:cs typeface="Times New Roman"/>
              </a:rPr>
              <a:t>Киркенес</a:t>
            </a: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r>
              <a:rPr lang="ru-RU" sz="1600" dirty="0" smtClean="0">
                <a:effectLst/>
                <a:latin typeface="Times New Roman"/>
                <a:ea typeface="Calibri"/>
              </a:rPr>
              <a:t>01. 11. 44г. За полное освобождение </a:t>
            </a:r>
            <a:r>
              <a:rPr lang="ru-RU" sz="1600" dirty="0" err="1" smtClean="0">
                <a:effectLst/>
                <a:latin typeface="Times New Roman"/>
                <a:ea typeface="Calibri"/>
              </a:rPr>
              <a:t>Печенгской</a:t>
            </a:r>
            <a:r>
              <a:rPr lang="ru-RU" sz="1600" dirty="0" smtClean="0">
                <a:effectLst/>
                <a:latin typeface="Times New Roman"/>
                <a:ea typeface="Calibri"/>
              </a:rPr>
              <a:t> (</a:t>
            </a:r>
            <a:r>
              <a:rPr lang="ru-RU" sz="1600" dirty="0" err="1" smtClean="0">
                <a:effectLst/>
                <a:latin typeface="Times New Roman"/>
                <a:ea typeface="Calibri"/>
              </a:rPr>
              <a:t>Петсамской</a:t>
            </a:r>
            <a:r>
              <a:rPr lang="ru-RU" sz="1600" dirty="0" smtClean="0">
                <a:effectLst/>
                <a:latin typeface="Times New Roman"/>
                <a:ea typeface="Calibri"/>
              </a:rPr>
              <a:t>) области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5" y="3019992"/>
            <a:ext cx="5291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29165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 14 января 1945 года бригада, в составе которой находился Федин Василий Захарович, переформирована и становится 69- й горнострелковой бригадой.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0462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7" y="2505669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 За боевые заслуги Василий Захарович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12. 04. 1945 </a:t>
            </a:r>
            <a:r>
              <a:rPr lang="ru-RU" dirty="0" smtClean="0">
                <a:effectLst/>
                <a:latin typeface="Times New Roman"/>
                <a:ea typeface="Calibri"/>
              </a:rPr>
              <a:t>года награждается вторым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орденом Красной Звезды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30637"/>
            <a:ext cx="5184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С 01. 03. 1945 года его бригада переброшена в составе 127-го легкого горнострелкового корпуса в 38-ю армию 4-го Украинского фронта и сразу принимает участие в Моравско -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Calibri"/>
              </a:rPr>
              <a:t>Остравской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 наступательной операции на территории Чехословакии, г.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Calibri"/>
              </a:rPr>
              <a:t>Штемберг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.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9727"/>
            <a:ext cx="2016224" cy="313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152000"/>
            <a:ext cx="813690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Заканчивает этот свой этап войны в Пражской операции 12.05.1945г. взятием города      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Пардубица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За период боевых действий на территории Чехословакии Василий Захарович был отмечен благодарностями в приказах Верховного Главнокомандующего.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30.04.1945г. за овладение городом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Моравска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-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Острава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01.05.1945г. за овладение городами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Богумин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Фришдадт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Скочув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Чадца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и Великая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Битча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03.05.1945г. за овладение городом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Цешин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08.051945г. за овладение городом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Олошоуц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24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7048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После окончания боевых действий в Чехословакии Федин Василий Захарович в составе 127 легкого горнострелкового был направлен на Дальний Восток на 1-й Дальневосточный фронт в 31-ю горнострелковую бригаду, где участвовал в завершавшей стадии войны с Японией.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C:\Users\User\Desktop\Кузнецова\Федин2\5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51052"/>
            <a:ext cx="3289290" cy="40702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1963360"/>
            <a:ext cx="4572000" cy="35296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За боевые заслуги Василий Захарович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награжден медалями: </a:t>
            </a:r>
            <a:endParaRPr lang="ru-RU" sz="1400" dirty="0" smtClean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16.05.1947г.-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за победу над Германией в Великой Отечественной Войне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(1941-1945гг)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17.06.1946г.-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за победу над Японией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03.04.1947г.-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за боевые заслуги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168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 В ходе данного проекта гипотеза подтвердилась: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успех боевой операции зависит от личного мужества и отваги каждого солдата и офицера. Прямым доказательством служат награды.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206" y="2060848"/>
            <a:ext cx="3303587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6190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533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    Краевой конкурс  «Проектная деятельность при изучении  обществоведческих дисциплин» Краснодарский край, Брюховецкий район, ст. Брюховецкая Муниципальное бюджетное общеобразовательное учреждение средняя общеобразовательная школа №1 станицы Брюховецкой муниципального образования Брюховецкий район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Краевой конкурс  «Проектная деятельность при изучении  обществоведческих дисциплин» Краснодарский край, Брюховецкий район, ст. Брюховецкая Муниципальное бюджетное общеобразовательное учреждение средняя общеобразовательная школа №1 станицы Брюховецкой муниципального образования Брюховецкий район</dc:title>
  <dc:creator>User</dc:creator>
  <cp:lastModifiedBy>Mafany</cp:lastModifiedBy>
  <cp:revision>6</cp:revision>
  <dcterms:created xsi:type="dcterms:W3CDTF">2015-05-14T17:02:24Z</dcterms:created>
  <dcterms:modified xsi:type="dcterms:W3CDTF">2015-06-01T07:24:58Z</dcterms:modified>
</cp:coreProperties>
</file>